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86" r:id="rId7"/>
    <p:sldId id="261" r:id="rId8"/>
    <p:sldId id="262" r:id="rId9"/>
    <p:sldId id="287" r:id="rId10"/>
    <p:sldId id="263" r:id="rId11"/>
    <p:sldId id="288" r:id="rId12"/>
    <p:sldId id="264" r:id="rId13"/>
    <p:sldId id="265" r:id="rId14"/>
    <p:sldId id="289" r:id="rId15"/>
    <p:sldId id="267" r:id="rId16"/>
    <p:sldId id="269" r:id="rId17"/>
    <p:sldId id="290" r:id="rId18"/>
    <p:sldId id="271" r:id="rId19"/>
    <p:sldId id="272" r:id="rId20"/>
    <p:sldId id="268" r:id="rId21"/>
    <p:sldId id="270" r:id="rId22"/>
    <p:sldId id="273" r:id="rId23"/>
    <p:sldId id="274" r:id="rId24"/>
    <p:sldId id="276" r:id="rId25"/>
    <p:sldId id="277" r:id="rId26"/>
    <p:sldId id="275" r:id="rId27"/>
    <p:sldId id="284" r:id="rId28"/>
    <p:sldId id="278" r:id="rId29"/>
    <p:sldId id="280" r:id="rId30"/>
    <p:sldId id="279" r:id="rId31"/>
    <p:sldId id="281" r:id="rId32"/>
    <p:sldId id="282" r:id="rId33"/>
    <p:sldId id="285" r:id="rId34"/>
    <p:sldId id="283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115" autoAdjust="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2FFC-FC5F-400D-B0C5-950E9B0D79C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C14B7-056F-4D74-B6B4-CA3CF13C7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בכל צעד נתון לוקחים את התמונה ומכפילים אותה בפקטור קטן מ1 (כל פיקסל, כל מימד) (בדרך כלל תלוי בזמן). לאחר מכן מוסיפים רעש גאוסיאני.</a:t>
            </a:r>
          </a:p>
          <a:p>
            <a:pPr algn="r"/>
            <a:r>
              <a:rPr lang="he-IL" dirty="0"/>
              <a:t>(בתרגיל אין את הצמצום, רק מוספים רעש).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C14B7-056F-4D74-B6B4-CA3CF13C7C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7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בוחרים פונקציית </a:t>
            </a:r>
            <a:r>
              <a:rPr lang="en-US" dirty="0"/>
              <a:t>g(t)</a:t>
            </a:r>
            <a:r>
              <a:rPr lang="he-IL" dirty="0"/>
              <a:t> ואז </a:t>
            </a:r>
            <a:r>
              <a:rPr lang="en-US" dirty="0"/>
              <a:t>f(t) </a:t>
            </a:r>
            <a:r>
              <a:rPr lang="he-IL" dirty="0"/>
              <a:t> נקבע לפי </a:t>
            </a:r>
            <a:r>
              <a:rPr lang="en-US" dirty="0"/>
              <a:t>g</a:t>
            </a:r>
            <a:r>
              <a:rPr lang="he-IL" dirty="0"/>
              <a:t>. בצורה זו ה</a:t>
            </a:r>
            <a:r>
              <a:rPr lang="en-US" dirty="0"/>
              <a:t>variance </a:t>
            </a:r>
            <a:r>
              <a:rPr lang="he-IL" dirty="0"/>
              <a:t> של </a:t>
            </a:r>
            <a:r>
              <a:rPr lang="en-US" dirty="0" err="1"/>
              <a:t>xt</a:t>
            </a:r>
            <a:r>
              <a:rPr lang="he-IL" dirty="0"/>
              <a:t> נשאר 1. (צריך להיות מאותחל עם 1).</a:t>
            </a:r>
          </a:p>
          <a:p>
            <a:pPr algn="r" rtl="1"/>
            <a:r>
              <a:rPr lang="en-US" dirty="0"/>
              <a:t>Variance exploding</a:t>
            </a:r>
            <a:r>
              <a:rPr lang="he-IL" dirty="0"/>
              <a:t> – רק מוסיפים רעש.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C14B7-056F-4D74-B6B4-CA3CF13C7C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שואלים מה יקרה לתמונה אחרי </a:t>
            </a:r>
            <a:r>
              <a:rPr lang="en-US" dirty="0"/>
              <a:t>dt 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en-US" dirty="0"/>
              <a:t>g(t) </a:t>
            </a:r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  <a:r>
              <a:rPr lang="he-IL" dirty="0"/>
              <a:t> - הוספת רעש אינפיניטסימלי.</a:t>
            </a:r>
          </a:p>
          <a:p>
            <a:pPr algn="r" rtl="1"/>
            <a:r>
              <a:rPr lang="en-US" dirty="0"/>
              <a:t>- f(t) x(t) dt </a:t>
            </a:r>
            <a:r>
              <a:rPr lang="he-IL" dirty="0"/>
              <a:t> השינוי הדטרמיניסטי ל</a:t>
            </a:r>
            <a:r>
              <a:rPr lang="en-US" dirty="0"/>
              <a:t>x</a:t>
            </a:r>
            <a:r>
              <a:rPr lang="he-IL" dirty="0"/>
              <a:t>.</a:t>
            </a:r>
          </a:p>
          <a:p>
            <a:pPr algn="r" rtl="1"/>
            <a:r>
              <a:rPr lang="en-US" dirty="0"/>
              <a:t>g(t) </a:t>
            </a:r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  <a:r>
              <a:rPr lang="he-IL" dirty="0"/>
              <a:t> - שינוי סטוכסטי ל</a:t>
            </a:r>
            <a:r>
              <a:rPr lang="en-US" dirty="0"/>
              <a:t>x</a:t>
            </a:r>
            <a:r>
              <a:rPr lang="he-IL" dirty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C14B7-056F-4D74-B6B4-CA3CF13C7C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בסופו של דבר נקבל שלכל </a:t>
            </a:r>
            <a:r>
              <a:rPr lang="en-US" dirty="0"/>
              <a:t>t</a:t>
            </a:r>
            <a:r>
              <a:rPr lang="he-IL" dirty="0"/>
              <a:t> ההתפלגות של </a:t>
            </a:r>
            <a:r>
              <a:rPr lang="en-US" dirty="0" err="1"/>
              <a:t>xt</a:t>
            </a:r>
            <a:r>
              <a:rPr lang="en-US" dirty="0"/>
              <a:t> </a:t>
            </a:r>
            <a:r>
              <a:rPr lang="he-IL" dirty="0"/>
              <a:t> (לכל פיקסל ופיקסל) היא גאוסיאנית.</a:t>
            </a:r>
          </a:p>
          <a:p>
            <a:pPr algn="r" rtl="1"/>
            <a:r>
              <a:rPr lang="he-IL" dirty="0"/>
              <a:t>הנוסחאות האלה באות לקבל את </a:t>
            </a:r>
            <a:r>
              <a:rPr lang="en-US" dirty="0"/>
              <a:t>x(t) </a:t>
            </a:r>
            <a:r>
              <a:rPr lang="he-IL" dirty="0"/>
              <a:t> מבלי לבצע את אינסוף החישובים מהשקף הקודם.</a:t>
            </a:r>
          </a:p>
          <a:p>
            <a:pPr algn="r" rtl="1"/>
            <a:r>
              <a:rPr lang="he-IL" dirty="0"/>
              <a:t>אינטויאציה לשונות – במקרה ש</a:t>
            </a:r>
            <a:r>
              <a:rPr lang="en-US" dirty="0"/>
              <a:t>f(t)=0</a:t>
            </a:r>
            <a:r>
              <a:rPr lang="he-IL" dirty="0"/>
              <a:t> , בכל זמן נתון מוסיפים עוד רעש גאוסיאני (ב"ת) לכן צריך לסכום את </a:t>
            </a:r>
            <a:r>
              <a:rPr lang="en-US" dirty="0"/>
              <a:t>g(t) </a:t>
            </a:r>
            <a:r>
              <a:rPr lang="he-IL" dirty="0"/>
              <a:t> לאורף הזמן (האינסופי = אינטגרל</a:t>
            </a:r>
            <a:r>
              <a:rPr lang="he-IL"/>
              <a:t>). 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C14B7-056F-4D74-B6B4-CA3CF13C7C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7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C14B7-056F-4D74-B6B4-CA3CF13C7C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9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D7-439B-54A2-4953-D14081347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D29C3-2D89-3087-F990-5F45F90DF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8C13-8AF0-1CCD-1427-B03E1D4A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2DA1A-32C3-62E5-34E0-E2387FF5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3697-39FC-6F8D-7E70-840AA071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296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CF89-57A2-211D-9CDA-859AA363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AA461-AF15-36DB-BADB-A47644663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89EE4-589B-02F9-1C7B-DBB60231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617-2017-BB06-4C7B-0EF8ECF4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2449-45A2-5FE9-DB29-9BE60E0E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594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9A56F-2625-C442-BE4B-FA9A8A794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A29A4-DD8F-EA9A-7FF4-8B224952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BDFE1-1E3A-9FBD-1A7F-8C132883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2A37E-2A2E-42DD-3F2A-465981F9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8CD4D-A777-8577-38E9-9448213E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79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559F-B96F-9EAF-EAD9-DCBF84F2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EFC6-BCC5-DAC9-57ED-5DD3D7C75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E7B3-D0CF-BDD6-9944-4A7DD093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34C8F-A09A-7E48-C973-1B2FC379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A369-0CF5-021D-4487-7AE6DD4A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251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91F0-8E16-B972-E978-EFCC6216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1ADAC-FEC7-6C1C-8C74-A3017E696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780-48E8-70F8-755A-91AA28BC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DF156-23C8-A3AE-6676-C837F64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5C2DA-3844-FBA2-1B27-992443F0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10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2E56-BFF3-AF95-773B-98F4F9E1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27D4-79C1-F9D4-365B-1DFD237FC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24552-DCA0-1056-347E-FACDA1F4B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B9A7F-C93C-D7B8-6478-8244A077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C5954-98BD-9A62-0127-6B6D9152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4D519-A182-4CE8-DC7F-851E5C55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092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62B9-577B-5FD4-9CC0-A08BB126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1FA5-743E-153D-1EB8-F8C686672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9EEDE-711F-1A38-2683-00550500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3F1E8-25BB-116C-062A-DC44924DE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181C9-98C0-7412-1FE9-DB11BEE49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3CB03-8117-A8D2-F75C-4FCF04A4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D54CD-D51F-70F0-BC3B-C8A2F4DD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B7C-F539-8D48-B893-BEC37C4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460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84C5-2F48-C096-CF62-BC845C45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B6DF-B6B9-1B16-0C24-BB1E61EC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18069-A643-08F6-A5F3-F0457F77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487DC-E2B7-C42A-8568-9C1F3103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146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05239-9FCE-05C7-131E-93064407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C40D1-B3E3-5E67-A02E-A8CBFFA7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FD46-0AEC-67AE-183A-A5747BB7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065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8D45-8BC0-A6BD-D26F-B9EE8EEA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7CA6-FECE-BA35-2B20-3CDCCB79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AA36E-A349-E259-934A-8D3B8B81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3C963-5FC4-86EA-1CAC-A38F4ABF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82AF6-6B86-658A-526B-E8FA50A9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F7025-45DE-0A55-DFD3-1C55A67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04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CF8E-F772-3704-EF45-BECFCBB2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510E-F70E-FF27-25EB-A2BAB7603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1C725-B440-108E-9D4B-B84D9599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1EA90-F765-CEBF-502F-F5C57AAD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FD822-B674-E9DB-B218-23362C7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3F02E-B717-F79F-D5B9-F0287327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133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B53EB-CA83-3433-884A-2BD4E0D4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6ABC8-7F0A-E0CF-75B4-6BF3FAF42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A94A-15DA-37C2-9A83-09C5E4DDB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4534C-6613-1E42-99D0-A0F75C64E1FF}" type="datetimeFigureOut">
              <a:rPr lang="en-IL" smtClean="0"/>
              <a:t>05/10/2023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8780-3A09-8ABB-3D61-2DD253884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1E219-2D49-CA14-DDAC-E0C8DEC1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52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C5E9-E417-4A2A-5197-B4A2996BBA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Score and Diffusion Models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C8FDD-6B5A-6042-6A06-57221FE6E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84368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306C-690B-DC68-3522-19CE5A54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D3D5-1852-22D6-AC6B-A688B6D3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So far: a noising process transforming p(x) at t=0, to p(z) at t=1</a:t>
            </a:r>
          </a:p>
          <a:p>
            <a:r>
              <a:rPr lang="en-IL" dirty="0"/>
              <a:t>Objective: inverse process taking p(z) at t=1 to p(x) at t=0</a:t>
            </a:r>
          </a:p>
          <a:p>
            <a:r>
              <a:rPr lang="en-IL" dirty="0"/>
              <a:t>Why not just flip the sign of the SDE?</a:t>
            </a:r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F55163EC-A469-3A7B-507E-DC497AA3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4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42B9-6E72-AB95-3EA1-254F8942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SDE in 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D199-3C7E-A8B8-5633-391B315E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Invering the VE SDE yields: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Gaussian noise is actually symmetric to sign, equation is unchanged!</a:t>
            </a:r>
          </a:p>
          <a:p>
            <a:r>
              <a:rPr lang="en-IL" dirty="0"/>
              <a:t>Clearly not the way to invert the process…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4E917FA-C828-4A5E-0CCE-80AD31B8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10" y="2500630"/>
            <a:ext cx="2476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5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AF74-FDE4-C32C-815C-C4AC3A8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Fokker-Planck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BD23-F3DD-1E45-8E39-54BFF2A1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SDE described how each sample evolves in time</a:t>
            </a:r>
          </a:p>
          <a:p>
            <a:r>
              <a:rPr lang="en-IL" dirty="0"/>
              <a:t>How does the entire probability distribution p(x,t) evolve in time?</a:t>
            </a:r>
          </a:p>
          <a:p>
            <a:r>
              <a:rPr lang="en-IL" dirty="0"/>
              <a:t>Solution p</a:t>
            </a:r>
            <a:r>
              <a:rPr lang="en-US" dirty="0"/>
              <a:t>r</a:t>
            </a:r>
            <a:r>
              <a:rPr lang="en-IL" dirty="0"/>
              <a:t>ovided by the FP equation: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This is a </a:t>
            </a:r>
            <a:r>
              <a:rPr lang="en-IL" b="1" dirty="0"/>
              <a:t>deterministic</a:t>
            </a:r>
            <a:r>
              <a:rPr lang="en-IL" dirty="0"/>
              <a:t> partial differential equation</a:t>
            </a:r>
          </a:p>
          <a:p>
            <a:r>
              <a:rPr lang="en-IL" dirty="0"/>
              <a:t>To invert it, we simply flip the sign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3A5C6FB-D490-BFCD-251A-FAC73DB8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30" y="3728244"/>
            <a:ext cx="7785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7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AF74-FDE4-C32C-815C-C4AC3A8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Fokker-Planck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BD23-F3DD-1E45-8E39-54BFF2A1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dirty="0"/>
              <a:t>How do we achieve inversion of the sign of the FPE?</a:t>
            </a:r>
          </a:p>
          <a:p>
            <a:pPr marL="0" indent="0">
              <a:buNone/>
            </a:pPr>
            <a:br>
              <a:rPr lang="en-IL" dirty="0"/>
            </a:br>
            <a:endParaRPr lang="en-IL" dirty="0"/>
          </a:p>
          <a:p>
            <a:r>
              <a:rPr lang="en-IL" dirty="0"/>
              <a:t>Idea: construct a deterministic process </a:t>
            </a:r>
            <a:r>
              <a:rPr lang="en-US" dirty="0"/>
              <a:t>resulting in same FPE!</a:t>
            </a:r>
          </a:p>
          <a:p>
            <a:r>
              <a:rPr lang="en-US" dirty="0"/>
              <a:t>Named: probability flow ODE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03766-8FA1-CF3D-E23D-68730023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0" y="2498884"/>
            <a:ext cx="7785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8B0D705-3B9E-2C24-CDC3-FB955489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90" y="4411583"/>
            <a:ext cx="6184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5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7175-0FF3-3891-19BD-5ACDAC5C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The Noise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5F758-DAFD-068E-9897-4D518067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Given the probability flow ODE, reverse the process by sign inversion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Can also construct a stochastic process with the same marginals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Deterministic process called DDIM</a:t>
            </a:r>
          </a:p>
          <a:p>
            <a:r>
              <a:rPr lang="en-IL" dirty="0"/>
              <a:t>Stochastic process  classed DDPM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2A55467-DC1B-E0B7-8461-3ADA6ADF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456974"/>
            <a:ext cx="64897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1EFCE2F-02BD-7F38-E4AD-66DE7225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931126"/>
            <a:ext cx="98044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8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36D7-E73A-DF75-C4E6-5236A8A8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The Score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D873-E76C-2A9B-1A56-7D4A754D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Remaining challenge - how to compute? 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This quantity is called the </a:t>
            </a:r>
            <a:r>
              <a:rPr lang="en-IL" b="1" dirty="0"/>
              <a:t>score function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E008389-826C-5815-0B34-2B8BC2E8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2663190"/>
            <a:ext cx="21082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735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660-424B-3621-7884-16F5F498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Score Does not Require Normalized PDFs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969A-0594-4E13-E3D6-F14C41C6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happens is we do not know p(x), but up to normalization</a:t>
            </a:r>
          </a:p>
          <a:p>
            <a:r>
              <a:rPr lang="en-IL" dirty="0"/>
              <a:t>For example, assume we know E(x) but not Z</a:t>
            </a:r>
          </a:p>
          <a:p>
            <a:endParaRPr lang="en-IL" dirty="0"/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Score does not depend on Z!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171FA4-66A7-8458-7E7D-E164CE6A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3" y="3020060"/>
            <a:ext cx="23622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3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9408-EB12-AF85-E020-ADE89F80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7F81-768C-C4B2-F1FB-409BC9DD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at t=0, we have a single point</a:t>
            </a:r>
          </a:p>
          <a:p>
            <a:r>
              <a:rPr lang="en-IL" dirty="0"/>
              <a:t>We add Gaussian noise through time s.t.</a:t>
            </a:r>
          </a:p>
          <a:p>
            <a:r>
              <a:rPr lang="en-IL" dirty="0"/>
              <a:t>The Gaussian distribution has</a:t>
            </a:r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   The score is therefore: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78D6BA5-B21D-F17A-4814-71E2CB26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30" y="1825625"/>
            <a:ext cx="1917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8A15346-80C4-FEE9-F7E5-9F8674F7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292509"/>
            <a:ext cx="35941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572877E1-5C42-999E-317A-84D40F8C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357880"/>
            <a:ext cx="6705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36E7567C-0D35-7989-7330-01F95DFC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4562951"/>
            <a:ext cx="2527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9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920C-2F7C-1674-8EEF-6C04514D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C7E6-AA1E-96FB-D0AC-23D073378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Task of denoising: removing noise from sample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Where </a:t>
            </a:r>
            <a:r>
              <a:rPr lang="en-IL" i="1" dirty="0"/>
              <a:t>D</a:t>
            </a:r>
            <a:r>
              <a:rPr lang="en-IL" dirty="0"/>
              <a:t> is a denoising function and </a:t>
            </a:r>
            <a:r>
              <a:rPr lang="en-IL" i="1" dirty="0"/>
              <a:t>n</a:t>
            </a:r>
            <a:r>
              <a:rPr lang="en-IL" dirty="0"/>
              <a:t> is noise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3B7174D-081C-A6A9-908E-1D0DC747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70" y="2559050"/>
            <a:ext cx="18923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6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55C8-62DE-62FE-6C8B-F8896391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Expression for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BC95-E1DD-EBF5-451F-64BCA75E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have a noise sample f</a:t>
            </a:r>
          </a:p>
          <a:p>
            <a:r>
              <a:rPr lang="en-IL" dirty="0"/>
              <a:t>The data consists of x samples x1,x2…xM</a:t>
            </a:r>
          </a:p>
          <a:p>
            <a:r>
              <a:rPr lang="en-IL" dirty="0"/>
              <a:t>At time t, each x may take the values: N(xi, s(t)I)</a:t>
            </a:r>
          </a:p>
          <a:p>
            <a:r>
              <a:rPr lang="en-IL" dirty="0"/>
              <a:t>The probability that f is in fact generated by xi is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expected denoised value of f is threrefore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FCF63E-031E-E999-675B-F3662AD4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4072414"/>
            <a:ext cx="4622890" cy="6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FCAAC05-8B2C-EAB3-0DB4-D0D4EC45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30" y="5526723"/>
            <a:ext cx="303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8DF5-F560-B1B2-2E5E-BEE9D84E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Variational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2128A-C18E-B56D-FD06-889EF191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Last week: variational models</a:t>
            </a:r>
          </a:p>
          <a:p>
            <a:r>
              <a:rPr lang="en-IL" dirty="0"/>
              <a:t>Typically: use strong priors over the latent variable distribution:</a:t>
            </a:r>
          </a:p>
          <a:p>
            <a:pPr lvl="1"/>
            <a:r>
              <a:rPr lang="en-IL" dirty="0"/>
              <a:t>Low rank</a:t>
            </a:r>
          </a:p>
          <a:p>
            <a:pPr lvl="1"/>
            <a:r>
              <a:rPr lang="en-IL" dirty="0"/>
              <a:t>Simple parametric form</a:t>
            </a:r>
          </a:p>
          <a:p>
            <a:r>
              <a:rPr lang="en-IL" dirty="0"/>
              <a:t>Limitations:</a:t>
            </a:r>
          </a:p>
          <a:p>
            <a:pPr lvl="1"/>
            <a:r>
              <a:rPr lang="en-IL" dirty="0"/>
              <a:t>Blury results - high-frequency (fine) details are often not low-rank</a:t>
            </a:r>
          </a:p>
          <a:p>
            <a:pPr lvl="1"/>
            <a:r>
              <a:rPr lang="en-IL" dirty="0"/>
              <a:t>The parametric</a:t>
            </a:r>
            <a:r>
              <a:rPr lang="en-US" dirty="0"/>
              <a:t> choice of p(z)</a:t>
            </a:r>
            <a:r>
              <a:rPr lang="en-IL" dirty="0"/>
              <a:t> might be too restrictive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425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4531-CA47-55AD-4F64-9B580C4E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Estimating the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CD4A-7ED8-61EA-C1F2-5C370600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ere is a simple expression for the score: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Intuition: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5397BF-70FB-C4E8-99FF-D46D6C93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59" y="2559050"/>
            <a:ext cx="3732415" cy="5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aussian filter - Wikipedia">
            <a:extLst>
              <a:ext uri="{FF2B5EF4-FFF2-40B4-BE49-F238E27FC236}">
                <a16:creationId xmlns:a16="http://schemas.microsoft.com/office/drawing/2014/main" id="{DAC1C605-DBF2-036F-01B3-33CF8F53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4001294"/>
            <a:ext cx="3365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aussian Function -- from Wolfram MathWorld">
            <a:extLst>
              <a:ext uri="{FF2B5EF4-FFF2-40B4-BE49-F238E27FC236}">
                <a16:creationId xmlns:a16="http://schemas.microsoft.com/office/drawing/2014/main" id="{79DD146F-C1BA-EC57-BD7E-3B17ED40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53" y="4496912"/>
            <a:ext cx="4187924" cy="9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2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5429-9069-D62C-0034-B29A924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6224-E53D-D496-BD33-CDBDD423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First step: training denoising model </a:t>
            </a:r>
          </a:p>
          <a:p>
            <a:pPr lvl="1"/>
            <a:r>
              <a:rPr lang="en-IL" dirty="0"/>
              <a:t>Sample: x from training distribution, random time [0,1]</a:t>
            </a:r>
          </a:p>
          <a:p>
            <a:pPr lvl="1"/>
            <a:r>
              <a:rPr lang="en-IL" dirty="0"/>
              <a:t>Shrink and add Gaussian noise according to noising schedule – result z</a:t>
            </a:r>
            <a:r>
              <a:rPr lang="en-IL" baseline="-25000" dirty="0"/>
              <a:t>t</a:t>
            </a:r>
            <a:endParaRPr lang="en-IL" dirty="0"/>
          </a:p>
          <a:p>
            <a:pPr lvl="1"/>
            <a:r>
              <a:rPr lang="en-IL" dirty="0"/>
              <a:t>Train denoising model.                  </a:t>
            </a:r>
            <a:r>
              <a:rPr lang="en-US" dirty="0"/>
              <a:t>t</a:t>
            </a:r>
            <a:r>
              <a:rPr lang="en-IL" dirty="0"/>
              <a:t>aking as input noisy sample, noise</a:t>
            </a:r>
          </a:p>
          <a:p>
            <a:pPr lvl="1"/>
            <a:endParaRPr lang="en-IL" dirty="0"/>
          </a:p>
          <a:p>
            <a:pPr lvl="1"/>
            <a:endParaRPr lang="en-IL" dirty="0"/>
          </a:p>
          <a:p>
            <a:pPr lvl="1"/>
            <a:r>
              <a:rPr lang="en-IL" dirty="0"/>
              <a:t>Repeat until convergence</a:t>
            </a:r>
          </a:p>
        </p:txBody>
      </p:sp>
      <p:pic>
        <p:nvPicPr>
          <p:cNvPr id="5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EAD0D2B7-C9C5-7C5D-C900-DE277206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69" y="4631691"/>
            <a:ext cx="8333171" cy="21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9D9736D-9360-29E1-8D7B-34FAB605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54" y="1874361"/>
            <a:ext cx="12954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112BAF-0FA0-9DD8-AB96-4E38C57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54" y="3104197"/>
            <a:ext cx="108646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741A7674-3D39-6C32-19D1-00E9F7F1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69296"/>
            <a:ext cx="396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0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5429-9069-D62C-0034-B29A924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-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6224-E53D-D496-BD33-CDBDD423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Start with random noise                     </a:t>
            </a:r>
            <a:r>
              <a:rPr lang="en-US" dirty="0"/>
              <a:t>a</a:t>
            </a:r>
            <a:r>
              <a:rPr lang="en-IL" dirty="0"/>
              <a:t>nd t=1 – define this as xt</a:t>
            </a:r>
          </a:p>
          <a:p>
            <a:r>
              <a:rPr lang="en-IL" dirty="0"/>
              <a:t>Repeat until t=0</a:t>
            </a:r>
          </a:p>
          <a:p>
            <a:pPr lvl="1"/>
            <a:r>
              <a:rPr lang="en-IL" dirty="0"/>
              <a:t>Denoise x</a:t>
            </a:r>
            <a:r>
              <a:rPr lang="en-IL" baseline="-25000" dirty="0"/>
              <a:t>t</a:t>
            </a:r>
            <a:r>
              <a:rPr lang="en-IL" dirty="0"/>
              <a:t> using</a:t>
            </a:r>
          </a:p>
          <a:p>
            <a:pPr lvl="1"/>
            <a:r>
              <a:rPr lang="en-IL" dirty="0"/>
              <a:t>Estimate score using</a:t>
            </a:r>
          </a:p>
          <a:p>
            <a:pPr lvl="1"/>
            <a:r>
              <a:rPr lang="en-IL" dirty="0"/>
              <a:t>Reverse process using:</a:t>
            </a:r>
          </a:p>
          <a:p>
            <a:pPr lvl="1"/>
            <a:r>
              <a:rPr lang="en-IL" dirty="0"/>
              <a:t>Advance time t = t - dt   </a:t>
            </a:r>
          </a:p>
        </p:txBody>
      </p:sp>
      <p:pic>
        <p:nvPicPr>
          <p:cNvPr id="5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EAD0D2B7-C9C5-7C5D-C900-DE277206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09" y="4677053"/>
            <a:ext cx="8333171" cy="21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326D9D4-DEA6-5B23-01EA-744E993A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887696"/>
            <a:ext cx="15240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FDD8B28-C227-85D4-A893-835A35B0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2851289"/>
            <a:ext cx="14224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FC5156E-326C-5936-9EC0-EFF717F9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65" y="3084831"/>
            <a:ext cx="3732415" cy="5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5A95A54-6575-147A-5396-8CD51898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3931107"/>
            <a:ext cx="49911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3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55-53D1-121D-0C12-A2E106A4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– Point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B725-BDCB-AA0F-F978-66F7B5CE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ELBO on the neg log-probability p(x) is approximately given by:</a:t>
            </a:r>
          </a:p>
          <a:p>
            <a:pPr lvl="1"/>
            <a:r>
              <a:rPr lang="en-IL" dirty="0"/>
              <a:t>(Stated without proof)</a:t>
            </a:r>
          </a:p>
          <a:p>
            <a:pPr lvl="1"/>
            <a:endParaRPr lang="en-IL" dirty="0"/>
          </a:p>
          <a:p>
            <a:pPr lvl="1"/>
            <a:endParaRPr lang="en-IL" dirty="0"/>
          </a:p>
          <a:p>
            <a:pPr lvl="1"/>
            <a:endParaRPr lang="en-IL" dirty="0"/>
          </a:p>
          <a:p>
            <a:r>
              <a:rPr lang="en-IL" dirty="0"/>
              <a:t>Amazing result – probability estimation using denoising model</a:t>
            </a:r>
          </a:p>
          <a:p>
            <a:pPr lvl="1"/>
            <a:r>
              <a:rPr lang="en-IL" dirty="0"/>
              <a:t>Time average of the denoising estimation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808AC-9B73-24D8-9331-EEDCB531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2671420"/>
            <a:ext cx="7772400" cy="661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913E9-58E1-76C6-8B76-1A014A83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10" y="3333274"/>
            <a:ext cx="2324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4AB7-20E4-DE6C-639E-B90BC02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Models: Top Image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28FA-14A5-1F29-2914-FCFAB4E8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Diffusion models (center) beat GANs (left). Right – original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4CB3-C8FB-A438-EF57-EF360263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1191"/>
            <a:ext cx="10171580" cy="34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F5A-84F1-750C-9D01-9EBD5AD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Models: Top Likelihood 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FD99-BF1F-7E69-FBDE-6FABD740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Diffusion models beat VAE and AR models at point density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50F98-9A28-DB97-432D-8CF92954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2586282"/>
            <a:ext cx="5664200" cy="41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A35-A59B-364B-9ECA-D72496EF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Conditional 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FBE-EB90-4D54-766D-9B50ACDB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Conditional DMs: basically the same as have multiple DMs</a:t>
            </a:r>
          </a:p>
          <a:p>
            <a:r>
              <a:rPr lang="en-IL" dirty="0"/>
              <a:t>Share the same denoiser, but condition it:</a:t>
            </a:r>
          </a:p>
          <a:p>
            <a:pPr lvl="1"/>
            <a:r>
              <a:rPr lang="en-IL" dirty="0"/>
              <a:t>Noisy image</a:t>
            </a:r>
          </a:p>
          <a:p>
            <a:pPr lvl="1"/>
            <a:r>
              <a:rPr lang="en-IL" dirty="0"/>
              <a:t>Time (or noise sigma)</a:t>
            </a:r>
          </a:p>
          <a:p>
            <a:pPr lvl="1"/>
            <a:r>
              <a:rPr lang="en-IL" dirty="0"/>
              <a:t>Conditioning labels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4932E0C0-525B-E9DA-5D48-43484C59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4356100"/>
            <a:ext cx="58547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A35-A59B-364B-9ECA-D72496EF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Classifier-Free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FBE-EB90-4D54-766D-9B50ACDB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Conditioning alone is often insufficient for text-guided generation</a:t>
            </a:r>
          </a:p>
          <a:p>
            <a:r>
              <a:rPr lang="en-IL" dirty="0"/>
              <a:t>Trick (not well grounded in theory):</a:t>
            </a:r>
          </a:p>
          <a:p>
            <a:pPr lvl="1"/>
            <a:r>
              <a:rPr lang="en-IL" dirty="0"/>
              <a:t>Denoise according to conditional and unconditional models</a:t>
            </a:r>
          </a:p>
          <a:p>
            <a:pPr lvl="1"/>
            <a:r>
              <a:rPr lang="en-IL" dirty="0"/>
              <a:t>Use the following combination as denoising value: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6179D6C-374A-6A12-8C4A-8943729C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94" y="4001294"/>
            <a:ext cx="9916211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20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377-13D0-1D77-DC75-71E9E352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Text-to-Image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32AD-C940-F22D-E628-42F2B182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Dall-E 2, Imagen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5701-E751-7CA5-66EE-8909C293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1690688"/>
            <a:ext cx="7772400" cy="51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5992-3B67-0D2E-43A1-091DE978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Text-to-Image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0A28-856D-DFEA-2255-A0975D534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3880" cy="4351338"/>
          </a:xfrm>
        </p:spPr>
        <p:txBody>
          <a:bodyPr/>
          <a:lstStyle/>
          <a:p>
            <a:r>
              <a:rPr lang="en-IL" dirty="0"/>
              <a:t>Sample Low-resolution image conditional on text</a:t>
            </a:r>
          </a:p>
          <a:p>
            <a:r>
              <a:rPr lang="en-IL" dirty="0"/>
              <a:t>Sample high-resolution image conditional on low-res and text </a:t>
            </a:r>
          </a:p>
        </p:txBody>
      </p:sp>
      <p:pic>
        <p:nvPicPr>
          <p:cNvPr id="14338" name="Picture 2" descr="Text-to-Image: Diffusion, Text Conditioning, Guidance, Latent Space">
            <a:extLst>
              <a:ext uri="{FF2B5EF4-FFF2-40B4-BE49-F238E27FC236}">
                <a16:creationId xmlns:a16="http://schemas.microsoft.com/office/drawing/2014/main" id="{EB29A6CD-46AB-0A28-A929-7E46BF3B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60" y="1825625"/>
            <a:ext cx="7241540" cy="41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1623-F72F-6B04-22D1-241B6319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9A08-ECA1-5EE0-47E0-40020B0B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Variational models: link between p(x) and latent distribution p(z)</a:t>
            </a:r>
          </a:p>
          <a:p>
            <a:pPr lvl="1">
              <a:spcBef>
                <a:spcPts val="1000"/>
              </a:spcBef>
            </a:pPr>
            <a:r>
              <a:rPr lang="en-IL" dirty="0"/>
              <a:t>No known correspondences</a:t>
            </a:r>
          </a:p>
          <a:p>
            <a:r>
              <a:rPr lang="en-IL" dirty="0"/>
              <a:t>Diffusion models: add noise to each x until it becomes noise</a:t>
            </a:r>
          </a:p>
          <a:p>
            <a:pPr lvl="1"/>
            <a:r>
              <a:rPr lang="en-IL" dirty="0"/>
              <a:t>Noise added through time</a:t>
            </a:r>
          </a:p>
          <a:p>
            <a:pPr lvl="1"/>
            <a:r>
              <a:rPr lang="en-IL" dirty="0"/>
              <a:t>Small amount </a:t>
            </a:r>
            <a:r>
              <a:rPr lang="en-US" dirty="0"/>
              <a:t>of noise at </a:t>
            </a:r>
            <a:r>
              <a:rPr lang="en-IL" dirty="0"/>
              <a:t>every time step</a:t>
            </a:r>
          </a:p>
        </p:txBody>
      </p:sp>
      <p:pic>
        <p:nvPicPr>
          <p:cNvPr id="1026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DAC6CB88-218A-785C-8D3D-F8C92A43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084320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07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FE8E-6B60-D024-DF27-84983C6D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Latent Diffusion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5F61-EEC2-9734-B011-AC27E6D9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Tokenizer: Train to map image to a small token grid and back</a:t>
            </a:r>
          </a:p>
          <a:p>
            <a:r>
              <a:rPr lang="en-IL" dirty="0"/>
              <a:t>Diffusion: Perform diffusion of the low-res token grid</a:t>
            </a:r>
          </a:p>
          <a:p>
            <a:r>
              <a:rPr lang="en-IL" dirty="0"/>
              <a:t>Dekonizer: Map synthesized token grid to high-res image</a:t>
            </a:r>
          </a:p>
        </p:txBody>
      </p:sp>
      <p:pic>
        <p:nvPicPr>
          <p:cNvPr id="15362" name="Picture 2" descr="AI Pub on Twitter: &quot;That's a wrap on Stable Diffusion! If you read the  thread carefully, you understand: 1) The full SD architecture below 2) How  SD uses latent space representations 3)">
            <a:extLst>
              <a:ext uri="{FF2B5EF4-FFF2-40B4-BE49-F238E27FC236}">
                <a16:creationId xmlns:a16="http://schemas.microsoft.com/office/drawing/2014/main" id="{14FC046F-F81A-35B8-81FC-4311FB55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3429000"/>
            <a:ext cx="6360160" cy="32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0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0AA4-A6B7-0D82-C814-15168B70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Imagen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8FC5-C2D2-2235-6D36-EE4B634E0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</a:t>
            </a:r>
            <a:r>
              <a:rPr lang="en-US" dirty="0"/>
              <a:t>a</a:t>
            </a:r>
            <a:r>
              <a:rPr lang="en-IL" dirty="0"/>
              <a:t>me as above but for video</a:t>
            </a:r>
          </a:p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/video/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0627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0FC9-C7BC-E2C2-7873-86FB2F5D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Dreamix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7DDE-51D2-0648-8895-91759B0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Train imagen-video denoiser on the video of the user</a:t>
            </a:r>
          </a:p>
          <a:p>
            <a:r>
              <a:rPr lang="en-IL" dirty="0"/>
              <a:t>Then condition on some new text</a:t>
            </a:r>
          </a:p>
          <a:p>
            <a:r>
              <a:rPr lang="en-US" dirty="0"/>
              <a:t>https://</a:t>
            </a:r>
            <a:r>
              <a:rPr lang="en-US" dirty="0" err="1"/>
              <a:t>dreamix</a:t>
            </a:r>
            <a:r>
              <a:rPr lang="en-US" dirty="0"/>
              <a:t>-video-</a:t>
            </a:r>
            <a:r>
              <a:rPr lang="en-US" dirty="0" err="1"/>
              <a:t>editing.github.io</a:t>
            </a:r>
            <a:r>
              <a:rPr lang="en-US" dirty="0"/>
              <a:t>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4078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8CD-73A2-3016-ADB5-F980FE77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Several Prediction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C814-166B-8F02-CB21-F6A3B0B3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There are several loss functions used for the denoising models</a:t>
            </a:r>
          </a:p>
          <a:p>
            <a:r>
              <a:rPr lang="en-IL" dirty="0"/>
              <a:t>They are equivalent up to weighting different time steps</a:t>
            </a:r>
          </a:p>
          <a:p>
            <a:r>
              <a:rPr lang="en-IL" dirty="0"/>
              <a:t>In practice the choice makes a difference</a:t>
            </a:r>
          </a:p>
          <a:p>
            <a:pPr lvl="1"/>
            <a:r>
              <a:rPr lang="en-IL" dirty="0"/>
              <a:t>Predict x directly (x prediction)</a:t>
            </a:r>
          </a:p>
          <a:p>
            <a:pPr lvl="1"/>
            <a:r>
              <a:rPr lang="en-IL" dirty="0"/>
              <a:t>Predict noise direction (e prediction)</a:t>
            </a:r>
          </a:p>
          <a:p>
            <a:pPr lvl="1"/>
            <a:r>
              <a:rPr lang="en-IL" dirty="0"/>
              <a:t>Prediction combination (v prediction)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9265-5417-6B82-7EA2-DF8B1D7A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60" y="4036854"/>
            <a:ext cx="24130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67EA5-2108-F8EB-AC09-BAA41BE0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4654391"/>
            <a:ext cx="7772400" cy="770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A3205-0C95-AC5B-BFEE-2D4783578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0" y="5362802"/>
            <a:ext cx="4805680" cy="7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9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9EF3-74F0-2161-1F6F-0334A9B8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MagVIT/MUSE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8D39-3FCC-AA7F-E520-7233B3CA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480" cy="4351338"/>
          </a:xfrm>
        </p:spPr>
        <p:txBody>
          <a:bodyPr/>
          <a:lstStyle/>
          <a:p>
            <a:r>
              <a:rPr lang="en-IL" dirty="0"/>
              <a:t>Instead of Gaussian noise, use binomial noise (remove pixels)</a:t>
            </a:r>
          </a:p>
          <a:p>
            <a:pPr lvl="1"/>
            <a:r>
              <a:rPr lang="en-IL" dirty="0"/>
              <a:t>Repeat until all token complete</a:t>
            </a:r>
          </a:p>
          <a:p>
            <a:pPr lvl="1"/>
            <a:r>
              <a:rPr lang="en-IL" dirty="0"/>
              <a:t>At each step, denoiser guesses all missing token</a:t>
            </a:r>
          </a:p>
          <a:p>
            <a:pPr lvl="1"/>
            <a:r>
              <a:rPr lang="en-IL" dirty="0"/>
              <a:t>Most certain tokens are kept, the of predicted ones are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2C630-7DED-BA04-E2E1-F4338818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676856"/>
            <a:ext cx="5405120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951-932D-A19B-5426-F8F33A8B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Reverse Diffusion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BD21-5A41-627D-8AF0-AB9CD146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Goal is to reverse the diffusion process</a:t>
            </a:r>
          </a:p>
          <a:p>
            <a:r>
              <a:rPr lang="en-IL" dirty="0"/>
              <a:t>Map the distribution of Gaussian noise p(z) to p(x)</a:t>
            </a:r>
          </a:p>
          <a:p>
            <a:r>
              <a:rPr lang="en-IL" dirty="0"/>
              <a:t>Diffrently from VI, can do it in many, very small steps</a:t>
            </a:r>
          </a:p>
          <a:p>
            <a:r>
              <a:rPr lang="en-IL" dirty="0"/>
              <a:t>At each stage, we only invert a tiny temporal step – not so hard</a:t>
            </a:r>
          </a:p>
          <a:p>
            <a:r>
              <a:rPr lang="en-IL" dirty="0"/>
              <a:t>Inversion = denoising a small amount</a:t>
            </a:r>
          </a:p>
          <a:p>
            <a:endParaRPr lang="en-IL" dirty="0"/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B43D4F2D-6787-80B3-5633-6EAEEB3D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6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FC1B-FB8A-6E5F-1D2A-C0BDD1B1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Life of 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235B-A44B-82F4-1F63-676ABEFF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 us start from sample x at time 0</a:t>
            </a:r>
          </a:p>
          <a:p>
            <a:r>
              <a:rPr lang="en-IL" dirty="0"/>
              <a:t>At each time step t:</a:t>
            </a:r>
          </a:p>
          <a:p>
            <a:pPr lvl="1"/>
            <a:r>
              <a:rPr lang="en-IL" dirty="0"/>
              <a:t>Shrink to origin by factor x = x  - x * f(t) (f(t) &gt; 0)</a:t>
            </a:r>
          </a:p>
          <a:p>
            <a:pPr lvl="1"/>
            <a:r>
              <a:rPr lang="en-IL" dirty="0"/>
              <a:t>Add random Gaussian noise x = x + g(t) W (W = N(0, I))</a:t>
            </a:r>
          </a:p>
          <a:p>
            <a:r>
              <a:rPr lang="en-IL" dirty="0"/>
              <a:t>At time 1, sample will lose original information, contain pure noise</a:t>
            </a:r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65B6A13F-EBE7-51C1-E5A8-611586D6F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DA5E-FE04-5D1A-900D-904998F0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 of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2555-38F4-652E-05AC-26F5B9D9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Variance preserving (VP):</a:t>
            </a:r>
          </a:p>
          <a:p>
            <a:endParaRPr lang="en-IL" dirty="0"/>
          </a:p>
          <a:p>
            <a:endParaRPr lang="en-IL" dirty="0"/>
          </a:p>
          <a:p>
            <a:pPr lvl="1"/>
            <a:r>
              <a:rPr lang="en-IL" dirty="0"/>
              <a:t>Variance is unchanged through time, more is allocated to noise</a:t>
            </a:r>
          </a:p>
          <a:p>
            <a:r>
              <a:rPr lang="en-IL" dirty="0"/>
              <a:t>Variance exploding (VE):</a:t>
            </a:r>
            <a:endParaRPr lang="he-IL" dirty="0"/>
          </a:p>
          <a:p>
            <a:endParaRPr lang="he-IL" dirty="0"/>
          </a:p>
          <a:p>
            <a:pPr lvl="1"/>
            <a:r>
              <a:rPr lang="en-US" dirty="0"/>
              <a:t>Variance of image is constant, while increasing amounts of noise added</a:t>
            </a:r>
            <a:endParaRPr lang="en-IL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6E436CC-210A-C395-4F94-65F5013B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517140"/>
            <a:ext cx="2654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88DC5FC4-9D75-2075-5500-315F5AA9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270" y="4378801"/>
            <a:ext cx="11049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9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0E65-236E-C406-AAC8-4A1D4C51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Stochastic Differential Equations (SDEs)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E1AF-6611-462B-B9A7-A6C27873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SDEs: mathematical way to describe continuous stochastic processes</a:t>
            </a:r>
          </a:p>
          <a:p>
            <a:r>
              <a:rPr lang="en-IL" dirty="0"/>
              <a:t>Big topic, we just introduce what we need for diffusion</a:t>
            </a:r>
          </a:p>
          <a:p>
            <a:r>
              <a:rPr lang="en-IL" dirty="0"/>
              <a:t>Let us consider our discrete time process:</a:t>
            </a:r>
          </a:p>
          <a:p>
            <a:pPr lvl="1"/>
            <a:r>
              <a:rPr lang="en-US" dirty="0"/>
              <a:t>x</a:t>
            </a:r>
            <a:r>
              <a:rPr lang="en-IL" dirty="0"/>
              <a:t>(t+dt) = x(t) - x(t) *  f(t) dt + N(0, g²(t)I)</a:t>
            </a:r>
            <a:endParaRPr lang="he-IL" dirty="0"/>
          </a:p>
          <a:p>
            <a:r>
              <a:rPr lang="en-US" dirty="0"/>
              <a:t>Taking step size to 0, we obtain the following SDE:</a:t>
            </a:r>
          </a:p>
          <a:p>
            <a:pPr lvl="1"/>
            <a:r>
              <a:rPr lang="en-US" dirty="0"/>
              <a:t>dx = - f(t) x(t) dt + g(t) </a:t>
            </a:r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is an infinitesimal amount of Gaussian noise added at time 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E[</a:t>
            </a:r>
            <a:r>
              <a:rPr lang="en-US" dirty="0" err="1">
                <a:highlight>
                  <a:srgbClr val="FFFF00"/>
                </a:highlight>
              </a:rPr>
              <a:t>dW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] = 0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5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1487-C3D1-BAAF-3FE2-97ABA93E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Solution of the SDE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D3BE-F37E-D49C-913A-8A056CF4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SDE: changes to the sample at each time step</a:t>
            </a:r>
          </a:p>
          <a:p>
            <a:r>
              <a:rPr lang="en-IL" dirty="0"/>
              <a:t>Solution of SDE: the distribution of the sample at each t</a:t>
            </a:r>
          </a:p>
          <a:p>
            <a:r>
              <a:rPr lang="en-IL" dirty="0"/>
              <a:t>Intuitively: scaled version of the initial sample, added Gaussian noise</a:t>
            </a:r>
          </a:p>
          <a:p>
            <a:r>
              <a:rPr lang="en-IL" dirty="0"/>
              <a:t>Will not derive it: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76347-0898-608F-3E2C-6C3B0909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1" y="4547517"/>
            <a:ext cx="3630159" cy="833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CF2E0-64B0-C3BF-8A5A-A867CF8B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5426075"/>
            <a:ext cx="3467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65F9-FFAA-72C5-68BD-18783B322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3818855"/>
            <a:ext cx="38862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CFAD4-869C-445C-84BF-0B92AB9918AA}"/>
              </a:ext>
            </a:extLst>
          </p:cNvPr>
          <p:cNvSpPr txBox="1"/>
          <p:nvPr/>
        </p:nvSpPr>
        <p:spPr>
          <a:xfrm>
            <a:off x="863101" y="4001294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Distribution of sample x0 at time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BBA8C-D68F-40A7-108F-54D6DDC46701}"/>
              </a:ext>
            </a:extLst>
          </p:cNvPr>
          <p:cNvSpPr txBox="1"/>
          <p:nvPr/>
        </p:nvSpPr>
        <p:spPr>
          <a:xfrm>
            <a:off x="863101" y="4732814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Scaling factor for mean x0 at time 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A82FD-A845-5704-3749-EE5CD277533F}"/>
              </a:ext>
            </a:extLst>
          </p:cNvPr>
          <p:cNvSpPr txBox="1"/>
          <p:nvPr/>
        </p:nvSpPr>
        <p:spPr>
          <a:xfrm>
            <a:off x="902970" y="5672931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V</a:t>
            </a:r>
            <a:r>
              <a:rPr lang="en-US" dirty="0"/>
              <a:t>a</a:t>
            </a:r>
            <a:r>
              <a:rPr lang="en-IL" dirty="0"/>
              <a:t>riance of total noise at time t</a:t>
            </a:r>
          </a:p>
        </p:txBody>
      </p:sp>
    </p:spTree>
    <p:extLst>
      <p:ext uri="{BB962C8B-B14F-4D97-AF65-F5344CB8AC3E}">
        <p14:creationId xmlns:p14="http://schemas.microsoft.com/office/powerpoint/2010/main" val="330816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9A23-A668-65BF-60AB-FA2703AC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Solution of SDE in 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E3A2-11F9-F727-8DFF-1E11222A3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Reminder: in VE process, scale is fixed S(t) =1 (f(t) = 0)</a:t>
            </a:r>
          </a:p>
          <a:p>
            <a:r>
              <a:rPr lang="en-IL" dirty="0"/>
              <a:t>Inspecting previous equations: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variance at time t, is the integral all the variances of the noises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0BD75D8-E05D-97C8-F54C-2837C71E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519488"/>
            <a:ext cx="27940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7987DBC-3DDC-F900-E9BF-8BDB9054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80" y="4131311"/>
            <a:ext cx="34290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A76B132E-88A1-0D1C-C0B0-930CCB6E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0" y="2947670"/>
            <a:ext cx="21844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7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11350</TotalTime>
  <Words>1523</Words>
  <Application>Microsoft Office PowerPoint</Application>
  <PresentationFormat>Widescreen</PresentationFormat>
  <Paragraphs>213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Score and Diffusion Models</vt:lpstr>
      <vt:lpstr>Variational Models</vt:lpstr>
      <vt:lpstr>Diffusion Processes</vt:lpstr>
      <vt:lpstr>Reverse Diffusion Process</vt:lpstr>
      <vt:lpstr>Life of a Sample</vt:lpstr>
      <vt:lpstr>Types of Processes</vt:lpstr>
      <vt:lpstr>Stochastic Differential Equations (SDEs)</vt:lpstr>
      <vt:lpstr>Solution of the SDE</vt:lpstr>
      <vt:lpstr>Solution of SDE in VE Process</vt:lpstr>
      <vt:lpstr>Inverting the Process</vt:lpstr>
      <vt:lpstr>Inverting SDE in VE Process</vt:lpstr>
      <vt:lpstr>The Fokker-Planck Equation</vt:lpstr>
      <vt:lpstr>Inverting Fokker-Planck Equation</vt:lpstr>
      <vt:lpstr>Inverting The Noise Process</vt:lpstr>
      <vt:lpstr>The Score Function</vt:lpstr>
      <vt:lpstr>Score Does not Require Normalized PDFs</vt:lpstr>
      <vt:lpstr>Simple Example</vt:lpstr>
      <vt:lpstr>Denoising</vt:lpstr>
      <vt:lpstr>Expression for Denoising</vt:lpstr>
      <vt:lpstr>Estimating the Score</vt:lpstr>
      <vt:lpstr>Diffusion Models in Practice - Training</vt:lpstr>
      <vt:lpstr>Diffusion Models in Practice - Sampling</vt:lpstr>
      <vt:lpstr>Diffusion Models in Practice – Point Estimates</vt:lpstr>
      <vt:lpstr>Diffusion Models: Top Image Generators</vt:lpstr>
      <vt:lpstr>Diffusion Models: Top Likelihood Estimators</vt:lpstr>
      <vt:lpstr>Conditional Diffusion Models</vt:lpstr>
      <vt:lpstr>Classifier-Free Guidance</vt:lpstr>
      <vt:lpstr>Text-to-Image Models</vt:lpstr>
      <vt:lpstr>Text-to-Image Architectures</vt:lpstr>
      <vt:lpstr>Latent Diffusion Models </vt:lpstr>
      <vt:lpstr>Imagen Video</vt:lpstr>
      <vt:lpstr>Dreamix</vt:lpstr>
      <vt:lpstr>Several Prediction Targets</vt:lpstr>
      <vt:lpstr>MagVIT/MUSE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 and Diffusion Models</dc:title>
  <dc:creator>Yedid Hoshen</dc:creator>
  <cp:lastModifiedBy>yuval kenneth</cp:lastModifiedBy>
  <cp:revision>5</cp:revision>
  <dcterms:created xsi:type="dcterms:W3CDTF">2023-04-19T16:12:33Z</dcterms:created>
  <dcterms:modified xsi:type="dcterms:W3CDTF">2023-05-10T07:54:04Z</dcterms:modified>
</cp:coreProperties>
</file>